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281" r:id="rId3"/>
    <p:sldId id="336" r:id="rId4"/>
    <p:sldId id="33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9" r:id="rId13"/>
    <p:sldId id="350" r:id="rId14"/>
    <p:sldId id="348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60" r:id="rId24"/>
    <p:sldId id="361" r:id="rId25"/>
    <p:sldId id="338" r:id="rId26"/>
    <p:sldId id="364" r:id="rId27"/>
    <p:sldId id="365" r:id="rId28"/>
    <p:sldId id="366" r:id="rId29"/>
    <p:sldId id="367" r:id="rId30"/>
    <p:sldId id="368" r:id="rId31"/>
    <p:sldId id="370" r:id="rId32"/>
    <p:sldId id="369" r:id="rId33"/>
    <p:sldId id="371" r:id="rId34"/>
    <p:sldId id="372" r:id="rId35"/>
    <p:sldId id="374" r:id="rId36"/>
    <p:sldId id="363" r:id="rId37"/>
    <p:sldId id="376" r:id="rId38"/>
    <p:sldId id="377" r:id="rId39"/>
    <p:sldId id="340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C400E4D-647C-1110-5E8D-F93E16AE6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F23D59-2E17-1A06-EF4D-56B76DFE6A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32EF-E8E6-4918-8897-78B7F8862830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A7891D-62C2-70D2-3CEB-A223E409E6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17E44D-FF89-9766-5693-09FE57F3C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B8520-CB87-4B06-8D79-5F2E87C195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0A947-924F-44AB-AD86-5DB881F583B0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F2737-216A-46D8-8F2B-6AF3EA383D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20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9BA65-2C37-4E23-999E-00FD5E2805E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2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1FC11-9D30-A18C-28C1-591B384AA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1276AF-31BA-039B-8C6D-FE308C76A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AC0D91-194C-F0FE-B07E-A2390C2C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DA5A75-5BBB-6D63-935A-D8FAAA53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32C26-F42B-D95F-28AE-C58C88BC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7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34F6A-E903-34DA-0ED4-E73A7967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393F66-CE5E-BD24-4184-BD1A511CB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8039AB-BBB3-C0F3-29FC-9E6176D2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BB3400-1C40-07FF-9D7D-38BA8CB7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B8AD1-48DE-2BE9-312D-0C58A1E3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8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DA2D20-8267-1A9B-B615-7EA771F32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FE6083-6FE3-3151-1F8B-15358F62C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C501A-93C2-FF4D-A1AA-F79FC321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20FBA9-F81A-CE81-B71C-8EDE22BD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DFB788-F090-A646-FCAC-FEB96D79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902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99424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89408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10999-0460-5F74-0D17-F4195BBA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A8ED4-F66F-DBC8-5923-C425F2F4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532AF2-ACCD-4B35-1641-D87965C6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DA19D-953E-5C41-88EF-AC3E17B4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615F8A-9983-F2CB-947E-4C32519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98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BF66F-893F-4371-0021-E5DC07A4E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3C8BEB-29F9-2DB4-FD78-805E84664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7812B-0F29-42FF-FEF5-EB520793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212B88-C957-927D-FA7E-647BC002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B4AA21-2938-47D2-5049-FE90782F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82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6FE2F-2475-BF88-86FC-F2C5C758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C3980C-D491-1A83-F5E1-1F4B604A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3EC796-D908-132C-F1FD-CA99A53FF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D41849-ADD0-553E-C033-7F4E686C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E27226-11AF-96FC-5740-5FE67D45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479415-B1F3-2ACB-B31E-0363126C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70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E69AC-352C-5FFF-1309-09F539C3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EA1E6D-8EFF-6EE3-67B9-4C1F44DB2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008821-0D08-4474-72EE-BD4EA435D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671F09-0D02-2440-5F78-864078AD2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7E92E6-F3FA-0BA8-EDE9-5232491AE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F164F1-9758-EEA5-B43C-7A4D2A6F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0822BD-A836-A50A-055B-15CC7605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FBB83F-C823-ECD8-424D-0EC6C51C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73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FE274-EA2F-3D09-0F59-7DCDBB88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240C5-5540-432C-2D57-25494556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3DB23A-1669-614C-392C-1A01AB78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75C000-F30F-3AF7-CE12-05D3E63D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80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637F8B-C611-34A1-551B-47D1FFDA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BBF14C-3805-9AE3-AB91-ED9A450C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670EE0-F1C3-D422-2BBE-1F9C9E8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86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2EE25-0785-9ACC-B9A8-53A3681B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B5B6F-1991-0C4E-5871-6F43A1FA1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A51C3B-8F3D-E0C1-3464-6911B5B7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FAB2D7-698B-5703-CD37-54C3531F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5B28E3-1253-C7A1-5F5A-D3860639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89A4B9-1470-9928-7F6D-F9FE587C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56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34EA3-7CF1-3342-BA36-604A8C81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A47E0D-1BB0-A580-D2D0-1DC137B38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6D3A88-BFA2-DEA6-8B4B-017676F04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AA6E58-89BE-8469-ABF4-43D6CC96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3B398A-1662-8AAF-E43F-F22C7AF8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88046C-18C7-D7BF-5770-39F29D2E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68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1AA9A-9CCA-C99B-0A4F-EBDDB623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0B7658-6724-FB02-54E5-813611C4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9A913C-F474-B574-544C-ED094584B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50C2-7D51-470C-87A4-D81ECF52DAAC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29E8C4-465C-AF34-B906-A3C7AA714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6099F-1411-1C3D-FB1E-EFB839F28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7958C-3C60-42AC-A1CF-93CEB5B43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86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31</a:t>
            </a:r>
            <a:r>
              <a:rPr lang="en-US" dirty="0"/>
              <a:t>.10.2023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828836"/>
            <a:ext cx="8960878" cy="461120"/>
          </a:xfrm>
        </p:spPr>
        <p:txBody>
          <a:bodyPr/>
          <a:lstStyle/>
          <a:p>
            <a:r>
              <a:rPr lang="ru-RU" dirty="0">
                <a:latin typeface="Montserrat" panose="00000500000000000000" pitchFamily="2" charset="-52"/>
              </a:rPr>
              <a:t>Программирование сетевых приложений</a:t>
            </a:r>
            <a:endParaRPr lang="ru-RU" dirty="0">
              <a:latin typeface="Montserrat" panose="020B0604020202020204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289956"/>
            <a:ext cx="9389349" cy="646331"/>
          </a:xfrm>
        </p:spPr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Frontend</a:t>
            </a:r>
            <a:r>
              <a:rPr lang="ru-RU" dirty="0"/>
              <a:t>-разработку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SASS, SCSS </a:t>
            </a:r>
            <a:r>
              <a:rPr lang="ru-RU" dirty="0"/>
              <a:t>и </a:t>
            </a:r>
            <a:r>
              <a:rPr lang="en-US" dirty="0"/>
              <a:t>CSS</a:t>
            </a:r>
            <a:endParaRPr lang="ru-RU" dirty="0"/>
          </a:p>
        </p:txBody>
      </p:sp>
      <p:pic>
        <p:nvPicPr>
          <p:cNvPr id="2052" name="Picture 4" descr="Which is better, CSS, SCSS or SASS? - Quora">
            <a:extLst>
              <a:ext uri="{FF2B5EF4-FFF2-40B4-BE49-F238E27FC236}">
                <a16:creationId xmlns:a16="http://schemas.microsoft.com/office/drawing/2014/main" id="{AEC8163C-8D7F-CD92-27A3-2138594D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98" y="1617570"/>
            <a:ext cx="6309647" cy="23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6B2ED1-B44D-6574-34B2-96ECE44B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617570"/>
            <a:ext cx="2958352" cy="3217857"/>
          </a:xfrm>
          <a:prstGeom prst="rect">
            <a:avLst/>
          </a:prstGeo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8D75CCCC-4618-4DC7-B7E4-6B10DCB612E3}"/>
              </a:ext>
            </a:extLst>
          </p:cNvPr>
          <p:cNvSpPr txBox="1">
            <a:spLocks/>
          </p:cNvSpPr>
          <p:nvPr/>
        </p:nvSpPr>
        <p:spPr>
          <a:xfrm>
            <a:off x="696507" y="4901876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SASS</a:t>
            </a:r>
            <a:r>
              <a:rPr lang="ru-RU" sz="1600" dirty="0"/>
              <a:t> до 2010 года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924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 err="1"/>
              <a:t>JQuery</a:t>
            </a:r>
            <a:endParaRPr lang="ru-RU" dirty="0"/>
          </a:p>
        </p:txBody>
      </p:sp>
      <p:pic>
        <p:nvPicPr>
          <p:cNvPr id="3074" name="Picture 2" descr="События и их обработка в jQuery - ИТ Шеф">
            <a:extLst>
              <a:ext uri="{FF2B5EF4-FFF2-40B4-BE49-F238E27FC236}">
                <a16:creationId xmlns:a16="http://schemas.microsoft.com/office/drawing/2014/main" id="{BDA7DD20-2DCF-8801-6F3A-D19A3BC3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7" y="1846729"/>
            <a:ext cx="47339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7763CE4D-E874-C668-DB84-089F865253FF}"/>
              </a:ext>
            </a:extLst>
          </p:cNvPr>
          <p:cNvSpPr txBox="1">
            <a:spLocks/>
          </p:cNvSpPr>
          <p:nvPr/>
        </p:nvSpPr>
        <p:spPr>
          <a:xfrm>
            <a:off x="1667931" y="4437529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селектора на </a:t>
            </a:r>
            <a:r>
              <a:rPr lang="en-US" sz="1600" dirty="0" err="1"/>
              <a:t>JQuery</a:t>
            </a:r>
            <a:endParaRPr lang="en-US" sz="1600" dirty="0"/>
          </a:p>
        </p:txBody>
      </p:sp>
      <p:pic>
        <p:nvPicPr>
          <p:cNvPr id="3076" name="Picture 4" descr="Что за мем с Антоном Кастильо из Far Cry 6 Пошутил или нет">
            <a:extLst>
              <a:ext uri="{FF2B5EF4-FFF2-40B4-BE49-F238E27FC236}">
                <a16:creationId xmlns:a16="http://schemas.microsoft.com/office/drawing/2014/main" id="{FB49CAB7-F56E-5A1D-5AFB-4EFE68EB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56" y="1757082"/>
            <a:ext cx="4765239" cy="26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6">
            <a:extLst>
              <a:ext uri="{FF2B5EF4-FFF2-40B4-BE49-F238E27FC236}">
                <a16:creationId xmlns:a16="http://schemas.microsoft.com/office/drawing/2014/main" id="{3D4C4DC8-205E-39BE-C1B3-760D065FFF0B}"/>
              </a:ext>
            </a:extLst>
          </p:cNvPr>
          <p:cNvSpPr txBox="1">
            <a:spLocks/>
          </p:cNvSpPr>
          <p:nvPr/>
        </p:nvSpPr>
        <p:spPr>
          <a:xfrm>
            <a:off x="6481498" y="4437529"/>
            <a:ext cx="2432177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/>
              <a:t>JQuery</a:t>
            </a:r>
            <a:r>
              <a:rPr lang="en-US" sz="1600" b="1" dirty="0"/>
              <a:t> </a:t>
            </a:r>
            <a:r>
              <a:rPr lang="ru-RU" sz="1600" b="1" dirty="0"/>
              <a:t>лучшая библиотека</a:t>
            </a:r>
            <a:endParaRPr lang="en-US" sz="1600" b="1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55578D8-2288-7573-A845-8FEB49DEF55C}"/>
              </a:ext>
            </a:extLst>
          </p:cNvPr>
          <p:cNvSpPr txBox="1">
            <a:spLocks/>
          </p:cNvSpPr>
          <p:nvPr/>
        </p:nvSpPr>
        <p:spPr>
          <a:xfrm>
            <a:off x="8888897" y="4560639"/>
            <a:ext cx="2432177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Или нет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7295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TypeScript</a:t>
            </a:r>
            <a:endParaRPr lang="ru-RU" dirty="0"/>
          </a:p>
        </p:txBody>
      </p:sp>
      <p:pic>
        <p:nvPicPr>
          <p:cNvPr id="5124" name="Picture 4" descr="TypeScript — Википедия">
            <a:extLst>
              <a:ext uri="{FF2B5EF4-FFF2-40B4-BE49-F238E27FC236}">
                <a16:creationId xmlns:a16="http://schemas.microsoft.com/office/drawing/2014/main" id="{4047382C-B6C7-9AEA-FB39-22E1B0B5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72" y="1520690"/>
            <a:ext cx="1828073" cy="18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38FC978-3035-D8CD-E9C6-4D193BA7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46" y="1662832"/>
            <a:ext cx="4075953" cy="48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92B080-A1AB-328D-B5C6-522FFDB9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31" y="4178385"/>
            <a:ext cx="6171656" cy="16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1021388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React, Vue, Angular</a:t>
            </a:r>
            <a:endParaRPr lang="ru-RU" dirty="0"/>
          </a:p>
        </p:txBody>
      </p:sp>
      <p:pic>
        <p:nvPicPr>
          <p:cNvPr id="6146" name="Picture 2" descr="Немного о том, как работает виртуальный DOM в React / Хабр">
            <a:extLst>
              <a:ext uri="{FF2B5EF4-FFF2-40B4-BE49-F238E27FC236}">
                <a16:creationId xmlns:a16="http://schemas.microsoft.com/office/drawing/2014/main" id="{5900C155-4C28-3F7B-6CDD-66BFC38ED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0"/>
          <a:stretch/>
        </p:blipFill>
        <p:spPr bwMode="auto">
          <a:xfrm>
            <a:off x="3119706" y="3574489"/>
            <a:ext cx="5913157" cy="27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D9D642D1-AFE3-FE0E-05F2-9FAC9EAE05C0}"/>
              </a:ext>
            </a:extLst>
          </p:cNvPr>
          <p:cNvSpPr txBox="1">
            <a:spLocks/>
          </p:cNvSpPr>
          <p:nvPr/>
        </p:nvSpPr>
        <p:spPr>
          <a:xfrm>
            <a:off x="2215732" y="6232908"/>
            <a:ext cx="772110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Демонстрация работы виртуального дерева</a:t>
            </a:r>
            <a:endParaRPr lang="en-US" sz="1600" dirty="0"/>
          </a:p>
        </p:txBody>
      </p:sp>
      <p:pic>
        <p:nvPicPr>
          <p:cNvPr id="6148" name="Picture 4" descr="Angular (web framework) - Wikipedia">
            <a:extLst>
              <a:ext uri="{FF2B5EF4-FFF2-40B4-BE49-F238E27FC236}">
                <a16:creationId xmlns:a16="http://schemas.microsoft.com/office/drawing/2014/main" id="{4275A079-4BB0-4574-6239-C9D2D85F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476" y="2424764"/>
            <a:ext cx="2299447" cy="22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ue.js — Википедия">
            <a:extLst>
              <a:ext uri="{FF2B5EF4-FFF2-40B4-BE49-F238E27FC236}">
                <a16:creationId xmlns:a16="http://schemas.microsoft.com/office/drawing/2014/main" id="{7A865FC4-BA80-51BD-A217-ADEA0F90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77" y="1476293"/>
            <a:ext cx="2085413" cy="18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act — Википедия">
            <a:extLst>
              <a:ext uri="{FF2B5EF4-FFF2-40B4-BE49-F238E27FC236}">
                <a16:creationId xmlns:a16="http://schemas.microsoft.com/office/drawing/2014/main" id="{FAFCD6EF-1E88-A2C1-83A6-86121A9D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" y="2616759"/>
            <a:ext cx="2203665" cy="19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60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SPA</a:t>
            </a:r>
            <a:endParaRPr lang="ru-RU" dirty="0"/>
          </a:p>
        </p:txBody>
      </p:sp>
      <p:pic>
        <p:nvPicPr>
          <p:cNvPr id="4098" name="Picture 2" descr="Single Page Application: вы сделали для сервиса и статический сайт, и одностраничное приложение">
            <a:extLst>
              <a:ext uri="{FF2B5EF4-FFF2-40B4-BE49-F238E27FC236}">
                <a16:creationId xmlns:a16="http://schemas.microsoft.com/office/drawing/2014/main" id="{388CC9E9-165A-E314-DB14-B7EE0BF2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" y="1463749"/>
            <a:ext cx="5115859" cy="18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ingle Page Application: на первый взгляд, разницы между сайтом и приложением нет">
            <a:extLst>
              <a:ext uri="{FF2B5EF4-FFF2-40B4-BE49-F238E27FC236}">
                <a16:creationId xmlns:a16="http://schemas.microsoft.com/office/drawing/2014/main" id="{071C3398-3A15-F36E-B37B-C741E183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41" y="1463748"/>
            <a:ext cx="5115858" cy="18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айт-приложение: сайт и одностраничное приложение ведут себя по-разному">
            <a:extLst>
              <a:ext uri="{FF2B5EF4-FFF2-40B4-BE49-F238E27FC236}">
                <a16:creationId xmlns:a16="http://schemas.microsoft.com/office/drawing/2014/main" id="{4C46F352-EA1B-F50F-C1AE-D873A08E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0" y="3922963"/>
            <a:ext cx="4089628" cy="242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Сайт-приложение: сайт и одностраничное приложение ведут себя по-разному">
            <a:extLst>
              <a:ext uri="{FF2B5EF4-FFF2-40B4-BE49-F238E27FC236}">
                <a16:creationId xmlns:a16="http://schemas.microsoft.com/office/drawing/2014/main" id="{C6B362F1-CCE9-0D1B-B5EF-30B75946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41" y="3749443"/>
            <a:ext cx="4382124" cy="25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00B9E677-8781-B84E-AFF6-EC2E9A513983}"/>
              </a:ext>
            </a:extLst>
          </p:cNvPr>
          <p:cNvSpPr/>
          <p:nvPr/>
        </p:nvSpPr>
        <p:spPr>
          <a:xfrm>
            <a:off x="5779247" y="2211294"/>
            <a:ext cx="794871" cy="28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99F3C01-4933-1D84-FD17-25D8BC9374F8}"/>
              </a:ext>
            </a:extLst>
          </p:cNvPr>
          <p:cNvCxnSpPr>
            <a:cxnSpLocks/>
          </p:cNvCxnSpPr>
          <p:nvPr/>
        </p:nvCxnSpPr>
        <p:spPr>
          <a:xfrm flipH="1">
            <a:off x="2241176" y="3051490"/>
            <a:ext cx="4332942" cy="7756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EB4442AF-3CBD-401A-9ABA-8A5275299BBE}"/>
              </a:ext>
            </a:extLst>
          </p:cNvPr>
          <p:cNvSpPr/>
          <p:nvPr/>
        </p:nvSpPr>
        <p:spPr>
          <a:xfrm>
            <a:off x="4545568" y="5049276"/>
            <a:ext cx="1855232" cy="2868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80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Webpack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F0FF23-0193-0EC4-F5A5-594490DC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895" y="1453920"/>
            <a:ext cx="5249105" cy="2998551"/>
          </a:xfrm>
          <a:prstGeom prst="rect">
            <a:avLst/>
          </a:prstGeom>
        </p:spPr>
      </p:pic>
      <p:pic>
        <p:nvPicPr>
          <p:cNvPr id="7170" name="Picture 2" descr="Как работает сборщик заказов супермаркета">
            <a:extLst>
              <a:ext uri="{FF2B5EF4-FFF2-40B4-BE49-F238E27FC236}">
                <a16:creationId xmlns:a16="http://schemas.microsoft.com/office/drawing/2014/main" id="{B2AFFCC1-D23C-83C2-B832-C6081F146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0" y="1720584"/>
            <a:ext cx="3227295" cy="214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6">
            <a:extLst>
              <a:ext uri="{FF2B5EF4-FFF2-40B4-BE49-F238E27FC236}">
                <a16:creationId xmlns:a16="http://schemas.microsoft.com/office/drawing/2014/main" id="{7746A171-39A9-82FC-2969-E325CDAFC889}"/>
              </a:ext>
            </a:extLst>
          </p:cNvPr>
          <p:cNvSpPr txBox="1">
            <a:spLocks/>
          </p:cNvSpPr>
          <p:nvPr/>
        </p:nvSpPr>
        <p:spPr>
          <a:xfrm>
            <a:off x="340658" y="3929396"/>
            <a:ext cx="3493001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Меня зовут Игорь, но друзья-программисты зовут меня </a:t>
            </a:r>
            <a:br>
              <a:rPr lang="ru-RU" sz="1600" b="1" dirty="0"/>
            </a:br>
            <a:r>
              <a:rPr lang="en-US" sz="1600" b="1" dirty="0"/>
              <a:t>Webpack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00D97B-5785-B2F1-3CBD-891FC11AE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83" b="33778"/>
          <a:stretch/>
        </p:blipFill>
        <p:spPr>
          <a:xfrm>
            <a:off x="5236597" y="4853907"/>
            <a:ext cx="5497699" cy="15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Инструменты для разработки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D259008-A5C6-5BA1-E28F-74B006BC069D}"/>
              </a:ext>
            </a:extLst>
          </p:cNvPr>
          <p:cNvSpPr txBox="1">
            <a:spLocks/>
          </p:cNvSpPr>
          <p:nvPr/>
        </p:nvSpPr>
        <p:spPr>
          <a:xfrm>
            <a:off x="347131" y="2150979"/>
            <a:ext cx="6462781" cy="270843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000" dirty="0"/>
              <a:t>Взаимодействие </a:t>
            </a:r>
            <a:r>
              <a:rPr lang="en-US" sz="2000" dirty="0"/>
              <a:t>html,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JS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Виртуальное дерево </a:t>
            </a:r>
            <a:r>
              <a:rPr lang="en-US" sz="2000" dirty="0"/>
              <a:t>React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Жизненный цикл приложений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JSX </a:t>
            </a:r>
            <a:r>
              <a:rPr lang="ru-RU" sz="2000" dirty="0"/>
              <a:t>и </a:t>
            </a:r>
            <a:r>
              <a:rPr lang="en-US" sz="2000" dirty="0"/>
              <a:t>CSS </a:t>
            </a:r>
            <a:r>
              <a:rPr lang="ru-RU" sz="2000" dirty="0"/>
              <a:t>модули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TypeScript 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Axios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React router</a:t>
            </a:r>
          </a:p>
        </p:txBody>
      </p:sp>
      <p:pic>
        <p:nvPicPr>
          <p:cNvPr id="3074" name="Picture 2" descr="Бизнес-план на 1 день.... 1 сентября | Пикабу">
            <a:extLst>
              <a:ext uri="{FF2B5EF4-FFF2-40B4-BE49-F238E27FC236}">
                <a16:creationId xmlns:a16="http://schemas.microsoft.com/office/drawing/2014/main" id="{B1EEBB26-D6DC-9572-1BC3-B205109C8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"/>
          <a:stretch/>
        </p:blipFill>
        <p:spPr bwMode="auto">
          <a:xfrm>
            <a:off x="6852695" y="2402541"/>
            <a:ext cx="4212739" cy="27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5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Взаимодействие </a:t>
            </a:r>
            <a:r>
              <a:rPr lang="en-US" dirty="0"/>
              <a:t>HTML, CSS, JS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13E1F-0399-B440-A12E-1A455CD8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4" y="1884082"/>
            <a:ext cx="5444565" cy="40834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D7126-2F15-C76C-AA3F-2E6343F87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52" y="1884082"/>
            <a:ext cx="4851594" cy="40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9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Виртуальное дерево </a:t>
            </a:r>
            <a:r>
              <a:rPr lang="en-US" dirty="0"/>
              <a:t>React.</a:t>
            </a:r>
            <a:endParaRPr lang="ru-RU" dirty="0"/>
          </a:p>
        </p:txBody>
      </p:sp>
      <p:pic>
        <p:nvPicPr>
          <p:cNvPr id="4" name="Picture 2" descr="Немного о том, как работает виртуальный DOM в React / Хабр">
            <a:extLst>
              <a:ext uri="{FF2B5EF4-FFF2-40B4-BE49-F238E27FC236}">
                <a16:creationId xmlns:a16="http://schemas.microsoft.com/office/drawing/2014/main" id="{A8C157A6-229E-0C50-8484-4AB846DC4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" b="18290"/>
          <a:stretch/>
        </p:blipFill>
        <p:spPr bwMode="auto">
          <a:xfrm>
            <a:off x="532684" y="1227755"/>
            <a:ext cx="5644056" cy="27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6">
            <a:extLst>
              <a:ext uri="{FF2B5EF4-FFF2-40B4-BE49-F238E27FC236}">
                <a16:creationId xmlns:a16="http://schemas.microsoft.com/office/drawing/2014/main" id="{31E48FB7-D7D0-F0CD-D820-DAEA439005CB}"/>
              </a:ext>
            </a:extLst>
          </p:cNvPr>
          <p:cNvSpPr txBox="1">
            <a:spLocks/>
          </p:cNvSpPr>
          <p:nvPr/>
        </p:nvSpPr>
        <p:spPr>
          <a:xfrm>
            <a:off x="-371291" y="3886174"/>
            <a:ext cx="772110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Демонстрация работы виртуального дерева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8C0CF0-F506-1BC3-F46D-1448D73EF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84"/>
          <a:stretch/>
        </p:blipFill>
        <p:spPr>
          <a:xfrm>
            <a:off x="6899641" y="2459888"/>
            <a:ext cx="4759675" cy="3529679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F633E2BE-4C75-C67D-8947-ABC5CB683AC3}"/>
              </a:ext>
            </a:extLst>
          </p:cNvPr>
          <p:cNvSpPr txBox="1">
            <a:spLocks/>
          </p:cNvSpPr>
          <p:nvPr/>
        </p:nvSpPr>
        <p:spPr>
          <a:xfrm>
            <a:off x="7574707" y="5895897"/>
            <a:ext cx="3221222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Использование хука состояния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562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Жизненный цикл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C08441-027C-17E0-9785-52FC6F8D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83" y="1388036"/>
            <a:ext cx="4613835" cy="52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960FC4D3-8DD6-877C-F1DE-015F7BD0FEAF}"/>
              </a:ext>
            </a:extLst>
          </p:cNvPr>
          <p:cNvSpPr txBox="1">
            <a:spLocks/>
          </p:cNvSpPr>
          <p:nvPr/>
        </p:nvSpPr>
        <p:spPr>
          <a:xfrm>
            <a:off x="347132" y="1768484"/>
            <a:ext cx="6462781" cy="32470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2000" dirty="0"/>
              <a:t>С чего началась </a:t>
            </a:r>
            <a:r>
              <a:rPr lang="en-US" sz="2000" dirty="0"/>
              <a:t>frontend </a:t>
            </a:r>
            <a:r>
              <a:rPr lang="ru-RU" sz="2000" dirty="0"/>
              <a:t>разработка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Ключевые инструменты, когда и зачем созданы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Фреймворки для создания отзывчивого пользовательского интерфейса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Взаимодействие </a:t>
            </a:r>
            <a:r>
              <a:rPr lang="en-US" sz="2000" dirty="0"/>
              <a:t>html, </a:t>
            </a:r>
            <a:r>
              <a:rPr lang="en-US" sz="2000" dirty="0" err="1"/>
              <a:t>css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en-US" sz="2000" dirty="0" err="1"/>
              <a:t>js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Углубление в </a:t>
            </a:r>
            <a:r>
              <a:rPr lang="en-US" sz="2000" dirty="0"/>
              <a:t>React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Обзор полезных инструментов и библиотек </a:t>
            </a:r>
            <a:endParaRPr lang="en-US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3555503" cy="523220"/>
          </a:xfrm>
        </p:spPr>
        <p:txBody>
          <a:bodyPr/>
          <a:lstStyle/>
          <a:p>
            <a:r>
              <a:rPr lang="ru-RU" dirty="0"/>
              <a:t>План занятия</a:t>
            </a:r>
          </a:p>
        </p:txBody>
      </p:sp>
      <p:pic>
        <p:nvPicPr>
          <p:cNvPr id="3" name="Picture 2" descr="Как футбольный блог изменил мою жизнь, я вкатился в IT и написал свой  первый проект | Пикабу">
            <a:extLst>
              <a:ext uri="{FF2B5EF4-FFF2-40B4-BE49-F238E27FC236}">
                <a16:creationId xmlns:a16="http://schemas.microsoft.com/office/drawing/2014/main" id="{897F28DE-236F-70F6-2C04-0495BCC07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 bwMode="auto">
          <a:xfrm>
            <a:off x="6747435" y="1977285"/>
            <a:ext cx="4571253" cy="290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6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en-US" dirty="0"/>
              <a:t>React hooks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968B5B-6AE0-100F-E7BF-FE681B6A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2" y="1695099"/>
            <a:ext cx="7870515" cy="44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en-US" dirty="0"/>
              <a:t>JSX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C3165-73C8-5755-B522-45CEE5E5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" y="2364954"/>
            <a:ext cx="4928211" cy="21280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DA434C-A2FE-A619-0EDD-C3BD26003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3236"/>
          <a:stretch/>
        </p:blipFill>
        <p:spPr>
          <a:xfrm>
            <a:off x="6342944" y="1381673"/>
            <a:ext cx="4928211" cy="4856222"/>
          </a:xfrm>
          <a:prstGeom prst="rect">
            <a:avLst/>
          </a:prstGeom>
        </p:spPr>
      </p:pic>
      <p:sp>
        <p:nvSpPr>
          <p:cNvPr id="8" name="Текст 6">
            <a:extLst>
              <a:ext uri="{FF2B5EF4-FFF2-40B4-BE49-F238E27FC236}">
                <a16:creationId xmlns:a16="http://schemas.microsoft.com/office/drawing/2014/main" id="{25CD71E5-DCAF-FD2A-52C1-184873E2A48A}"/>
              </a:ext>
            </a:extLst>
          </p:cNvPr>
          <p:cNvSpPr txBox="1">
            <a:spLocks/>
          </p:cNvSpPr>
          <p:nvPr/>
        </p:nvSpPr>
        <p:spPr>
          <a:xfrm>
            <a:off x="691353" y="4577425"/>
            <a:ext cx="3394139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Встраивание элементов в </a:t>
            </a:r>
            <a:r>
              <a:rPr lang="en-US" sz="1600" dirty="0"/>
              <a:t>html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222A6274-2880-A482-6A7B-F90A42C71BF9}"/>
              </a:ext>
            </a:extLst>
          </p:cNvPr>
          <p:cNvSpPr txBox="1">
            <a:spLocks/>
          </p:cNvSpPr>
          <p:nvPr/>
        </p:nvSpPr>
        <p:spPr>
          <a:xfrm>
            <a:off x="6796502" y="6329622"/>
            <a:ext cx="402109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Фигурные скобочки в </a:t>
            </a:r>
            <a:r>
              <a:rPr lang="en-US" sz="1600" dirty="0"/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115008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en-US" dirty="0"/>
              <a:t>JSX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33FBB7-D201-44DD-114A-173C75F3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30" y="1572933"/>
            <a:ext cx="6000750" cy="1943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7C4371-A961-ACDD-505E-1CF53AFE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84" y="4522788"/>
            <a:ext cx="5543550" cy="657225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4D3E8416-9557-3CBC-774F-4D7F30F940BE}"/>
              </a:ext>
            </a:extLst>
          </p:cNvPr>
          <p:cNvSpPr txBox="1">
            <a:spLocks/>
          </p:cNvSpPr>
          <p:nvPr/>
        </p:nvSpPr>
        <p:spPr>
          <a:xfrm>
            <a:off x="2390835" y="3573378"/>
            <a:ext cx="3394139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Использование </a:t>
            </a:r>
            <a:r>
              <a:rPr lang="en-US" sz="1600" dirty="0"/>
              <a:t>JSX</a:t>
            </a:r>
            <a:r>
              <a:rPr lang="ru-RU" sz="1600" dirty="0"/>
              <a:t> внутри оператора </a:t>
            </a:r>
            <a:r>
              <a:rPr lang="en-US" sz="1600" dirty="0"/>
              <a:t>if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361BCE97-1458-87E7-B642-6DA9730D483E}"/>
              </a:ext>
            </a:extLst>
          </p:cNvPr>
          <p:cNvSpPr txBox="1">
            <a:spLocks/>
          </p:cNvSpPr>
          <p:nvPr/>
        </p:nvSpPr>
        <p:spPr>
          <a:xfrm>
            <a:off x="5552389" y="5294725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Атрибуты для </a:t>
            </a:r>
            <a:r>
              <a:rPr lang="en-US" sz="1600" dirty="0" err="1"/>
              <a:t>jsx</a:t>
            </a:r>
            <a:r>
              <a:rPr lang="en-US" sz="1600" dirty="0"/>
              <a:t> </a:t>
            </a:r>
            <a:r>
              <a:rPr lang="ru-RU" sz="1600" dirty="0"/>
              <a:t>моделей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563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ru-RU" dirty="0"/>
              <a:t>БЭМ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6BD0E74-7F01-34AD-18A6-500559917A72}"/>
              </a:ext>
            </a:extLst>
          </p:cNvPr>
          <p:cNvSpPr txBox="1">
            <a:spLocks/>
          </p:cNvSpPr>
          <p:nvPr/>
        </p:nvSpPr>
        <p:spPr>
          <a:xfrm>
            <a:off x="347131" y="1756531"/>
            <a:ext cx="8851370" cy="23391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Каждая БЭМ-сущность должна иметь свой класс.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CSS-свойства для блоков, элементов и модификаторов описываются только через классы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Для разделения слов в именах используется дефис </a:t>
            </a:r>
            <a:r>
              <a:rPr lang="en-US" sz="1800" dirty="0"/>
              <a:t>“</a:t>
            </a:r>
            <a:r>
              <a:rPr lang="ru-RU" sz="1800" dirty="0"/>
              <a:t>-</a:t>
            </a:r>
            <a:r>
              <a:rPr lang="en-US" sz="18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/>
              <a:t>Элемент отделяется от блока двумя подчеркиваниями </a:t>
            </a:r>
            <a:r>
              <a:rPr lang="en-US" sz="1800" dirty="0"/>
              <a:t>“__” </a:t>
            </a:r>
            <a:r>
              <a:rPr lang="ru-RU" sz="1800" dirty="0"/>
              <a:t>Модификатор – одним </a:t>
            </a:r>
            <a:r>
              <a:rPr lang="en-US" sz="1800" dirty="0"/>
              <a:t>“</a:t>
            </a:r>
            <a:r>
              <a:rPr lang="ru-RU" sz="1800" dirty="0"/>
              <a:t>_</a:t>
            </a:r>
            <a:r>
              <a:rPr lang="en-US" sz="1800" dirty="0"/>
              <a:t>”</a:t>
            </a:r>
            <a:endParaRPr lang="ru-R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863B13-A1FC-DDBD-4E6D-7A334505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12"/>
          <a:stretch/>
        </p:blipFill>
        <p:spPr>
          <a:xfrm>
            <a:off x="6655137" y="4158003"/>
            <a:ext cx="4862672" cy="2452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C9F607-E015-4FCD-AAA6-0975DFD79E58}"/>
              </a:ext>
            </a:extLst>
          </p:cNvPr>
          <p:cNvSpPr txBox="1"/>
          <p:nvPr/>
        </p:nvSpPr>
        <p:spPr>
          <a:xfrm>
            <a:off x="347131" y="3996746"/>
            <a:ext cx="609801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A3F"/>
                </a:solidFill>
                <a:latin typeface="Montserrat" panose="00000500000000000000" pitchFamily="2" charset="-52"/>
              </a:rPr>
              <a:t>Пример</a:t>
            </a:r>
            <a:r>
              <a:rPr lang="en-US" dirty="0">
                <a:solidFill>
                  <a:srgbClr val="222A3F"/>
                </a:solidFill>
                <a:latin typeface="Montserrat" panose="00000500000000000000" pitchFamily="2" charset="-52"/>
              </a:rPr>
              <a:t> CSS:</a:t>
            </a:r>
          </a:p>
          <a:p>
            <a:r>
              <a:rPr lang="en-US" sz="2000" i="1" dirty="0">
                <a:solidFill>
                  <a:srgbClr val="222A3F"/>
                </a:solidFill>
                <a:latin typeface="Montserrat" panose="00000500000000000000" pitchFamily="2" charset="-52"/>
              </a:rPr>
              <a:t>header__</a:t>
            </a:r>
            <a:r>
              <a:rPr lang="en-US" sz="2000" i="1" dirty="0" err="1">
                <a:solidFill>
                  <a:srgbClr val="222A3F"/>
                </a:solidFill>
                <a:latin typeface="Montserrat" panose="00000500000000000000" pitchFamily="2" charset="-52"/>
              </a:rPr>
              <a:t>search-form_d</a:t>
            </a:r>
            <a:r>
              <a:rPr lang="en-US" sz="2000" i="1" dirty="0">
                <a:solidFill>
                  <a:srgbClr val="222A3F"/>
                </a:solidFill>
                <a:latin typeface="Montserrat" panose="00000500000000000000" pitchFamily="2" charset="-52"/>
              </a:rPr>
              <a:t>isabled</a:t>
            </a:r>
          </a:p>
          <a:p>
            <a:endParaRPr lang="en-US" sz="2000" i="1" dirty="0">
              <a:solidFill>
                <a:srgbClr val="222A3F"/>
              </a:solidFill>
              <a:latin typeface="Montserrat" panose="00000500000000000000" pitchFamily="2" charset="-52"/>
            </a:endParaRPr>
          </a:p>
          <a:p>
            <a:r>
              <a:rPr lang="ru-RU" dirty="0">
                <a:solidFill>
                  <a:srgbClr val="222A3F"/>
                </a:solidFill>
                <a:latin typeface="Montserrat" panose="00000500000000000000" pitchFamily="2" charset="-52"/>
              </a:rPr>
              <a:t>Пример </a:t>
            </a:r>
            <a:r>
              <a:rPr lang="en-US" dirty="0">
                <a:solidFill>
                  <a:srgbClr val="222A3F"/>
                </a:solidFill>
                <a:latin typeface="Montserrat" panose="00000500000000000000" pitchFamily="2" charset="-52"/>
              </a:rPr>
              <a:t>HTML:</a:t>
            </a:r>
            <a:endParaRPr lang="ru-RU" dirty="0">
              <a:solidFill>
                <a:srgbClr val="222A3F"/>
              </a:solidFill>
              <a:latin typeface="Montserrat" panose="00000500000000000000" pitchFamily="2" charset="-52"/>
            </a:endParaRPr>
          </a:p>
          <a:p>
            <a:endParaRPr lang="ru-RU" dirty="0">
              <a:solidFill>
                <a:srgbClr val="222A3F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84658A-B7BA-B321-1611-18BFA40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5" y="5259061"/>
            <a:ext cx="34766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359101"/>
            <a:ext cx="7870515" cy="523220"/>
          </a:xfrm>
        </p:spPr>
        <p:txBody>
          <a:bodyPr/>
          <a:lstStyle/>
          <a:p>
            <a:r>
              <a:rPr lang="en-US" dirty="0"/>
              <a:t>CSS </a:t>
            </a:r>
            <a:r>
              <a:rPr lang="ru-RU" dirty="0"/>
              <a:t>модули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4D019-FE4A-4685-1A1E-E749D9A95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1"/>
          <a:stretch/>
        </p:blipFill>
        <p:spPr>
          <a:xfrm>
            <a:off x="657716" y="2004066"/>
            <a:ext cx="3738671" cy="3019425"/>
          </a:xfrm>
          <a:prstGeom prst="rect">
            <a:avLst/>
          </a:prstGeo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9EB89346-6745-5305-F791-903F9B313990}"/>
              </a:ext>
            </a:extLst>
          </p:cNvPr>
          <p:cNvSpPr txBox="1">
            <a:spLocks/>
          </p:cNvSpPr>
          <p:nvPr/>
        </p:nvSpPr>
        <p:spPr>
          <a:xfrm>
            <a:off x="829981" y="5023491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Импорт </a:t>
            </a:r>
            <a:r>
              <a:rPr lang="en-US" sz="1600" dirty="0" err="1"/>
              <a:t>css</a:t>
            </a:r>
            <a:r>
              <a:rPr lang="en-US" sz="1600" dirty="0"/>
              <a:t> </a:t>
            </a:r>
            <a:r>
              <a:rPr lang="ru-RU" sz="1600" dirty="0"/>
              <a:t>модуля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68F2C4-C9EF-C5E3-ACDD-0D5F93788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48" y="1621728"/>
            <a:ext cx="5697411" cy="4023939"/>
          </a:xfrm>
          <a:prstGeom prst="rect">
            <a:avLst/>
          </a:prstGeom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5F417398-9303-B260-E36E-58931AE25AEC}"/>
              </a:ext>
            </a:extLst>
          </p:cNvPr>
          <p:cNvSpPr txBox="1">
            <a:spLocks/>
          </p:cNvSpPr>
          <p:nvPr/>
        </p:nvSpPr>
        <p:spPr>
          <a:xfrm>
            <a:off x="6689683" y="5588268"/>
            <a:ext cx="3394139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использования </a:t>
            </a:r>
            <a:r>
              <a:rPr lang="en-US" sz="1600" dirty="0" err="1"/>
              <a:t>css</a:t>
            </a:r>
            <a:r>
              <a:rPr lang="en-US" sz="1600" dirty="0"/>
              <a:t> </a:t>
            </a:r>
            <a:r>
              <a:rPr lang="ru-RU" sz="1600" dirty="0"/>
              <a:t>модуля в </a:t>
            </a:r>
            <a:r>
              <a:rPr lang="en-US" sz="1600" dirty="0"/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88927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TypeScript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D1565D-1B3A-9437-481C-53F9646E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4" y="1709364"/>
            <a:ext cx="6838950" cy="809625"/>
          </a:xfrm>
          <a:prstGeom prst="rect">
            <a:avLst/>
          </a:prstGeo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53499B0F-552D-FF33-8516-BA3460852616}"/>
              </a:ext>
            </a:extLst>
          </p:cNvPr>
          <p:cNvSpPr txBox="1">
            <a:spLocks/>
          </p:cNvSpPr>
          <p:nvPr/>
        </p:nvSpPr>
        <p:spPr>
          <a:xfrm>
            <a:off x="1157444" y="2579114"/>
            <a:ext cx="5679638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Ошибка при применении неправильного типа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EB1602-3EEB-4364-4FEE-4EF81468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4" y="3119812"/>
            <a:ext cx="6772275" cy="1219200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FFCFF144-0F34-0AE4-B21C-D0721209CA8C}"/>
              </a:ext>
            </a:extLst>
          </p:cNvPr>
          <p:cNvSpPr txBox="1">
            <a:spLocks/>
          </p:cNvSpPr>
          <p:nvPr/>
        </p:nvSpPr>
        <p:spPr>
          <a:xfrm>
            <a:off x="1157444" y="4416879"/>
            <a:ext cx="5679638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Объявление переменных</a:t>
            </a:r>
            <a:endParaRPr lang="en-US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BBE76A-EAAC-068B-3085-64D9A28EF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5" y="1709364"/>
            <a:ext cx="3409950" cy="933450"/>
          </a:xfrm>
          <a:prstGeom prst="rect">
            <a:avLst/>
          </a:prstGeom>
        </p:spPr>
      </p:pic>
      <p:sp>
        <p:nvSpPr>
          <p:cNvPr id="13" name="Текст 6">
            <a:extLst>
              <a:ext uri="{FF2B5EF4-FFF2-40B4-BE49-F238E27FC236}">
                <a16:creationId xmlns:a16="http://schemas.microsoft.com/office/drawing/2014/main" id="{E9C6B82F-5DD8-4536-109C-40B6A13E846C}"/>
              </a:ext>
            </a:extLst>
          </p:cNvPr>
          <p:cNvSpPr txBox="1">
            <a:spLocks/>
          </p:cNvSpPr>
          <p:nvPr/>
        </p:nvSpPr>
        <p:spPr>
          <a:xfrm>
            <a:off x="8779237" y="2642814"/>
            <a:ext cx="2665902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Объединение типов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065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TypeScript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FCFF144-0F34-0AE4-B21C-D0721209CA8C}"/>
              </a:ext>
            </a:extLst>
          </p:cNvPr>
          <p:cNvSpPr txBox="1">
            <a:spLocks/>
          </p:cNvSpPr>
          <p:nvPr/>
        </p:nvSpPr>
        <p:spPr>
          <a:xfrm>
            <a:off x="1079749" y="4331913"/>
            <a:ext cx="5679638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Определение массивов</a:t>
            </a:r>
            <a:endParaRPr lang="en-US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7770C-DC24-5C73-D7E3-D1273468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0" y="1522038"/>
            <a:ext cx="6858000" cy="28098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9EDE5A-0840-A614-389B-7842A4548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298" y="1532495"/>
            <a:ext cx="2505075" cy="1590675"/>
          </a:xfrm>
          <a:prstGeom prst="rect">
            <a:avLst/>
          </a:prstGeom>
        </p:spPr>
      </p:pic>
      <p:sp>
        <p:nvSpPr>
          <p:cNvPr id="11" name="Текст 6">
            <a:extLst>
              <a:ext uri="{FF2B5EF4-FFF2-40B4-BE49-F238E27FC236}">
                <a16:creationId xmlns:a16="http://schemas.microsoft.com/office/drawing/2014/main" id="{6F0FB961-C999-C0DD-A0D6-01FF528D690C}"/>
              </a:ext>
            </a:extLst>
          </p:cNvPr>
          <p:cNvSpPr txBox="1">
            <a:spLocks/>
          </p:cNvSpPr>
          <p:nvPr/>
        </p:nvSpPr>
        <p:spPr>
          <a:xfrm>
            <a:off x="8243544" y="3169490"/>
            <a:ext cx="2900582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Динамический тип </a:t>
            </a:r>
            <a:r>
              <a:rPr lang="en-US" sz="1600" dirty="0"/>
              <a:t>any</a:t>
            </a:r>
          </a:p>
        </p:txBody>
      </p:sp>
    </p:spTree>
    <p:extLst>
      <p:ext uri="{BB962C8B-B14F-4D97-AF65-F5344CB8AC3E}">
        <p14:creationId xmlns:p14="http://schemas.microsoft.com/office/powerpoint/2010/main" val="44349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TypeScript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FCFF144-0F34-0AE4-B21C-D0721209CA8C}"/>
              </a:ext>
            </a:extLst>
          </p:cNvPr>
          <p:cNvSpPr txBox="1">
            <a:spLocks/>
          </p:cNvSpPr>
          <p:nvPr/>
        </p:nvSpPr>
        <p:spPr>
          <a:xfrm>
            <a:off x="628526" y="4051020"/>
            <a:ext cx="28189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Интерфейсы</a:t>
            </a:r>
            <a:endParaRPr lang="en-US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CEAF3-14FA-31A8-6AC3-549AD1BD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4" y="1442664"/>
            <a:ext cx="2447925" cy="2562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6F6B0-6F96-11EE-CE70-064EF452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28" y="3261709"/>
            <a:ext cx="4572000" cy="6953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B35DCC-1CA3-F4A0-14D3-BE0E94511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28" y="1805315"/>
            <a:ext cx="5324475" cy="1228725"/>
          </a:xfrm>
          <a:prstGeom prst="rect">
            <a:avLst/>
          </a:prstGeom>
        </p:spPr>
      </p:pic>
      <p:sp>
        <p:nvSpPr>
          <p:cNvPr id="15" name="Текст 6">
            <a:extLst>
              <a:ext uri="{FF2B5EF4-FFF2-40B4-BE49-F238E27FC236}">
                <a16:creationId xmlns:a16="http://schemas.microsoft.com/office/drawing/2014/main" id="{BF7935A4-45E8-A787-654E-8BB1D85FAFA3}"/>
              </a:ext>
            </a:extLst>
          </p:cNvPr>
          <p:cNvSpPr txBox="1">
            <a:spLocks/>
          </p:cNvSpPr>
          <p:nvPr/>
        </p:nvSpPr>
        <p:spPr>
          <a:xfrm>
            <a:off x="5487678" y="3981849"/>
            <a:ext cx="28189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Функции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5598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TypeScript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FCFF144-0F34-0AE4-B21C-D0721209CA8C}"/>
              </a:ext>
            </a:extLst>
          </p:cNvPr>
          <p:cNvSpPr txBox="1">
            <a:spLocks/>
          </p:cNvSpPr>
          <p:nvPr/>
        </p:nvSpPr>
        <p:spPr>
          <a:xfrm>
            <a:off x="1662455" y="3429000"/>
            <a:ext cx="28189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Литералы</a:t>
            </a:r>
            <a:endParaRPr lang="en-US" sz="160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BF7935A4-45E8-A787-654E-8BB1D85FAFA3}"/>
              </a:ext>
            </a:extLst>
          </p:cNvPr>
          <p:cNvSpPr txBox="1">
            <a:spLocks/>
          </p:cNvSpPr>
          <p:nvPr/>
        </p:nvSpPr>
        <p:spPr>
          <a:xfrm>
            <a:off x="7985842" y="3429000"/>
            <a:ext cx="281890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Дженерики</a:t>
            </a:r>
            <a:endParaRPr lang="en-US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064769-180B-38C4-B3FB-42C39180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" y="2161894"/>
            <a:ext cx="5248275" cy="1171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0C9BF2-CEF5-FF8D-C5A6-1E57D8D86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92" y="2199994"/>
            <a:ext cx="4724400" cy="1133475"/>
          </a:xfrm>
          <a:prstGeom prst="rect">
            <a:avLst/>
          </a:prstGeom>
        </p:spPr>
      </p:pic>
      <p:pic>
        <p:nvPicPr>
          <p:cNvPr id="11266" name="Picture 2" descr="и это все? , Мем Фрай (мне кажется или) - Рисовач .Ру">
            <a:extLst>
              <a:ext uri="{FF2B5EF4-FFF2-40B4-BE49-F238E27FC236}">
                <a16:creationId xmlns:a16="http://schemas.microsoft.com/office/drawing/2014/main" id="{3940A275-A56E-B942-6509-B3553CE3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78" y="420239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5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ru-RU" dirty="0"/>
              <a:t>Промисы</a:t>
            </a:r>
          </a:p>
        </p:txBody>
      </p:sp>
      <p:pic>
        <p:nvPicPr>
          <p:cNvPr id="17412" name="Picture 4" descr="JavaScript Promise с примерами - ИТ Шеф">
            <a:extLst>
              <a:ext uri="{FF2B5EF4-FFF2-40B4-BE49-F238E27FC236}">
                <a16:creationId xmlns:a16="http://schemas.microsoft.com/office/drawing/2014/main" id="{8845F271-011F-229A-6A90-33699A2E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13" y="1731308"/>
            <a:ext cx="5677646" cy="31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4C6647-C006-231E-B3C6-5473F24F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4" y="2133600"/>
            <a:ext cx="4898750" cy="29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начало</a:t>
            </a:r>
          </a:p>
        </p:txBody>
      </p:sp>
      <p:pic>
        <p:nvPicPr>
          <p:cNvPr id="6146" name="Picture 2" descr="Кто придумал первый сайт в интернете">
            <a:extLst>
              <a:ext uri="{FF2B5EF4-FFF2-40B4-BE49-F238E27FC236}">
                <a16:creationId xmlns:a16="http://schemas.microsoft.com/office/drawing/2014/main" id="{14EC481D-A747-A170-145C-B2D93BC5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7" y="2044445"/>
            <a:ext cx="5863203" cy="33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cument Object Model - Wikipedia">
            <a:extLst>
              <a:ext uri="{FF2B5EF4-FFF2-40B4-BE49-F238E27FC236}">
                <a16:creationId xmlns:a16="http://schemas.microsoft.com/office/drawing/2014/main" id="{CEB4F73C-A604-0D45-7E07-55E1F1BB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43" y="2044446"/>
            <a:ext cx="3281082" cy="33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6">
            <a:extLst>
              <a:ext uri="{FF2B5EF4-FFF2-40B4-BE49-F238E27FC236}">
                <a16:creationId xmlns:a16="http://schemas.microsoft.com/office/drawing/2014/main" id="{6398ED36-9647-A015-377B-578F400D7E03}"/>
              </a:ext>
            </a:extLst>
          </p:cNvPr>
          <p:cNvSpPr txBox="1">
            <a:spLocks/>
          </p:cNvSpPr>
          <p:nvPr/>
        </p:nvSpPr>
        <p:spPr>
          <a:xfrm>
            <a:off x="1554378" y="5564094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Первый сайт</a:t>
            </a:r>
            <a:endParaRPr lang="en-US" sz="1600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C81D8140-2B24-D40C-FAFE-EF4DAAD505B5}"/>
              </a:ext>
            </a:extLst>
          </p:cNvPr>
          <p:cNvSpPr txBox="1">
            <a:spLocks/>
          </p:cNvSpPr>
          <p:nvPr/>
        </p:nvSpPr>
        <p:spPr>
          <a:xfrm>
            <a:off x="8197225" y="5564094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DOM</a:t>
            </a:r>
            <a:r>
              <a:rPr lang="ru-RU" sz="1600" dirty="0"/>
              <a:t> дерево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29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 err="1"/>
              <a:t>Axios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6C3B6E-B3A3-F0B8-5919-32687D908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2" y="1545873"/>
            <a:ext cx="3667125" cy="127635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45067514-313D-5795-4609-B38ACF761B27}"/>
              </a:ext>
            </a:extLst>
          </p:cNvPr>
          <p:cNvSpPr txBox="1">
            <a:spLocks/>
          </p:cNvSpPr>
          <p:nvPr/>
        </p:nvSpPr>
        <p:spPr>
          <a:xfrm>
            <a:off x="855132" y="2962835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Создание экземпляра </a:t>
            </a:r>
            <a:r>
              <a:rPr lang="en-US" sz="1600" dirty="0" err="1"/>
              <a:t>axios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8BA977-92E4-25C6-6178-9772ADA5D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71"/>
          <a:stretch/>
        </p:blipFill>
        <p:spPr>
          <a:xfrm>
            <a:off x="638176" y="3549751"/>
            <a:ext cx="4154954" cy="2514600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1329357" y="6122720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</a:t>
            </a:r>
            <a:r>
              <a:rPr lang="en-US" sz="1600" dirty="0"/>
              <a:t>POST</a:t>
            </a:r>
            <a:r>
              <a:rPr lang="ru-RU" sz="1600" dirty="0"/>
              <a:t> запроса</a:t>
            </a:r>
            <a:r>
              <a:rPr lang="en-US" sz="1600" dirty="0"/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C3CD99-3339-7BAF-6870-7050F5C5F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/>
          <a:stretch/>
        </p:blipFill>
        <p:spPr>
          <a:xfrm>
            <a:off x="6444970" y="1448548"/>
            <a:ext cx="4019831" cy="2514600"/>
          </a:xfrm>
          <a:prstGeom prst="rect">
            <a:avLst/>
          </a:prstGeom>
        </p:spPr>
      </p:pic>
      <p:sp>
        <p:nvSpPr>
          <p:cNvPr id="13" name="Текст 6">
            <a:extLst>
              <a:ext uri="{FF2B5EF4-FFF2-40B4-BE49-F238E27FC236}">
                <a16:creationId xmlns:a16="http://schemas.microsoft.com/office/drawing/2014/main" id="{F02252CA-3D22-B186-FDA5-33B47FD474DA}"/>
              </a:ext>
            </a:extLst>
          </p:cNvPr>
          <p:cNvSpPr txBox="1">
            <a:spLocks/>
          </p:cNvSpPr>
          <p:nvPr/>
        </p:nvSpPr>
        <p:spPr>
          <a:xfrm>
            <a:off x="6687263" y="4105661"/>
            <a:ext cx="3394139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</a:t>
            </a:r>
            <a:r>
              <a:rPr lang="en-US" sz="1600" dirty="0"/>
              <a:t>GET</a:t>
            </a:r>
            <a:r>
              <a:rPr lang="ru-RU" sz="1600" dirty="0"/>
              <a:t> запроса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09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 err="1"/>
              <a:t>Axios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3891972" y="5865732"/>
            <a:ext cx="4408055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Добавление параметров в запрос</a:t>
            </a:r>
            <a:endParaRPr lang="en-US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0EB91C-48A5-CEC6-1AF1-513270951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7" b="55449"/>
          <a:stretch/>
        </p:blipFill>
        <p:spPr>
          <a:xfrm>
            <a:off x="498876" y="2092471"/>
            <a:ext cx="4757503" cy="31847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F65860-755F-84AF-B777-92BABC074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3" r="26107" b="898"/>
          <a:stretch/>
        </p:blipFill>
        <p:spPr>
          <a:xfrm>
            <a:off x="6819152" y="2092471"/>
            <a:ext cx="3830132" cy="31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 err="1"/>
              <a:t>Axios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3749965" y="5381637"/>
            <a:ext cx="4408055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Добавление </a:t>
            </a:r>
            <a:r>
              <a:rPr lang="en-US" sz="1600" dirty="0"/>
              <a:t>body </a:t>
            </a:r>
            <a:r>
              <a:rPr lang="ru-RU" sz="1600" dirty="0"/>
              <a:t>к запросу</a:t>
            </a:r>
            <a:endParaRPr lang="en-US" sz="1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6B53C0-4364-C9C7-DB45-C7B23D03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60" y="2110348"/>
            <a:ext cx="5367867" cy="30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1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React Router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3672271" y="5405543"/>
            <a:ext cx="4408055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роутера</a:t>
            </a:r>
            <a:endParaRPr lang="en-US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425207-1B69-9C5B-A276-FAB8BE24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06"/>
          <a:stretch/>
        </p:blipFill>
        <p:spPr>
          <a:xfrm>
            <a:off x="2481335" y="1519237"/>
            <a:ext cx="67899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React Router </a:t>
            </a:r>
            <a:r>
              <a:rPr lang="en-US" dirty="0" err="1"/>
              <a:t>PageOne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3660318" y="5408357"/>
            <a:ext cx="4408055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Компонент </a:t>
            </a:r>
            <a:r>
              <a:rPr lang="en-US" sz="1600" dirty="0" err="1"/>
              <a:t>PageOne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B0D00E-4C92-0D8D-F9E0-E5CE373F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45" y="1289736"/>
            <a:ext cx="7351619" cy="41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en-US" dirty="0"/>
              <a:t>React Router </a:t>
            </a:r>
            <a:r>
              <a:rPr lang="en-US" dirty="0" err="1"/>
              <a:t>PageTwo</a:t>
            </a:r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74DA937-4FF7-2159-82D8-B1402C60A6E7}"/>
              </a:ext>
            </a:extLst>
          </p:cNvPr>
          <p:cNvSpPr txBox="1">
            <a:spLocks/>
          </p:cNvSpPr>
          <p:nvPr/>
        </p:nvSpPr>
        <p:spPr>
          <a:xfrm>
            <a:off x="3654341" y="5409526"/>
            <a:ext cx="4408055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Компонент </a:t>
            </a:r>
            <a:r>
              <a:rPr lang="en-US" sz="1600" dirty="0" err="1"/>
              <a:t>PageTwo</a:t>
            </a:r>
            <a:endParaRPr lang="en-US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6782A7-3C18-920B-DE88-58D54817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08" y="1387103"/>
            <a:ext cx="6633696" cy="36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6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143658"/>
            <a:ext cx="8336680" cy="954107"/>
          </a:xfrm>
        </p:spPr>
        <p:txBody>
          <a:bodyPr/>
          <a:lstStyle/>
          <a:p>
            <a:r>
              <a:rPr lang="en-US" dirty="0"/>
              <a:t>React Router </a:t>
            </a:r>
            <a:r>
              <a:rPr lang="ru-RU" dirty="0"/>
              <a:t>Страница по умолчанию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B5280A5B-7402-F925-F53F-F7C5E9AB33D6}"/>
              </a:ext>
            </a:extLst>
          </p:cNvPr>
          <p:cNvSpPr txBox="1">
            <a:spLocks/>
          </p:cNvSpPr>
          <p:nvPr/>
        </p:nvSpPr>
        <p:spPr>
          <a:xfrm>
            <a:off x="2660027" y="5640860"/>
            <a:ext cx="533051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Пример создания страницы по умолчанию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04E633-8B51-AF36-9CC3-FB169644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409700"/>
            <a:ext cx="71723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6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8336680" cy="523220"/>
          </a:xfrm>
        </p:spPr>
        <p:txBody>
          <a:bodyPr/>
          <a:lstStyle/>
          <a:p>
            <a:r>
              <a:rPr lang="en-US" dirty="0"/>
              <a:t>React Router Link</a:t>
            </a:r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B5280A5B-7402-F925-F53F-F7C5E9AB33D6}"/>
              </a:ext>
            </a:extLst>
          </p:cNvPr>
          <p:cNvSpPr txBox="1">
            <a:spLocks/>
          </p:cNvSpPr>
          <p:nvPr/>
        </p:nvSpPr>
        <p:spPr>
          <a:xfrm>
            <a:off x="3265830" y="5353990"/>
            <a:ext cx="533051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Навигация с помощью элемента </a:t>
            </a:r>
            <a:r>
              <a:rPr lang="en-US" sz="1600" dirty="0"/>
              <a:t>Link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CF1AFE-2EC2-727E-1519-BEB5F503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2" y="1609725"/>
            <a:ext cx="55054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3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4708962" cy="523220"/>
          </a:xfrm>
        </p:spPr>
        <p:txBody>
          <a:bodyPr/>
          <a:lstStyle/>
          <a:p>
            <a:r>
              <a:rPr lang="en-US" dirty="0"/>
              <a:t>React Router Link</a:t>
            </a:r>
            <a:r>
              <a:rPr lang="ru-RU" dirty="0"/>
              <a:t> 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B5280A5B-7402-F925-F53F-F7C5E9AB33D6}"/>
              </a:ext>
            </a:extLst>
          </p:cNvPr>
          <p:cNvSpPr txBox="1">
            <a:spLocks/>
          </p:cNvSpPr>
          <p:nvPr/>
        </p:nvSpPr>
        <p:spPr>
          <a:xfrm>
            <a:off x="3212042" y="5323263"/>
            <a:ext cx="5330514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/>
              <a:t>Внешний вид страницы</a:t>
            </a:r>
            <a:endParaRPr lang="en-US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F6E937-082C-058E-D95C-9516BB4EB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23" y="1436778"/>
            <a:ext cx="6998353" cy="36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3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872444" cy="523220"/>
          </a:xfrm>
        </p:spPr>
        <p:txBody>
          <a:bodyPr/>
          <a:lstStyle/>
          <a:p>
            <a:r>
              <a:rPr lang="ru-RU" dirty="0"/>
              <a:t>Конец</a:t>
            </a:r>
          </a:p>
        </p:txBody>
      </p:sp>
      <p:pic>
        <p:nvPicPr>
          <p:cNvPr id="18434" name="Picture 2" descr="ералаш голубой фон всё! восклицательный знак концовка конец вывод еролаш  мальчик рыжий руки зеленая футболка желтый текст | ВКонтакте">
            <a:extLst>
              <a:ext uri="{FF2B5EF4-FFF2-40B4-BE49-F238E27FC236}">
                <a16:creationId xmlns:a16="http://schemas.microsoft.com/office/drawing/2014/main" id="{16E88177-6234-69F7-C703-ADE00651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83" y="1694423"/>
            <a:ext cx="6032687" cy="44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2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JS</a:t>
            </a:r>
            <a:endParaRPr lang="ru-RU" dirty="0"/>
          </a:p>
        </p:txBody>
      </p:sp>
      <p:pic>
        <p:nvPicPr>
          <p:cNvPr id="7170" name="Picture 2" descr="Качок Доге и Чимс — Википедия">
            <a:extLst>
              <a:ext uri="{FF2B5EF4-FFF2-40B4-BE49-F238E27FC236}">
                <a16:creationId xmlns:a16="http://schemas.microsoft.com/office/drawing/2014/main" id="{B30A3FD9-68C3-01F8-062E-16775B05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82" y="1937870"/>
            <a:ext cx="6623422" cy="37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6">
            <a:extLst>
              <a:ext uri="{FF2B5EF4-FFF2-40B4-BE49-F238E27FC236}">
                <a16:creationId xmlns:a16="http://schemas.microsoft.com/office/drawing/2014/main" id="{874EFEDC-A87A-9E66-8C16-85F435B7FBAE}"/>
              </a:ext>
            </a:extLst>
          </p:cNvPr>
          <p:cNvSpPr txBox="1">
            <a:spLocks/>
          </p:cNvSpPr>
          <p:nvPr/>
        </p:nvSpPr>
        <p:spPr>
          <a:xfrm>
            <a:off x="5893298" y="3154376"/>
            <a:ext cx="237813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JS </a:t>
            </a:r>
            <a:r>
              <a:rPr lang="ru-RU" sz="1800" b="1" dirty="0"/>
              <a:t>2023</a:t>
            </a:r>
            <a:endParaRPr lang="en-US" sz="1800" b="1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5D0B4C49-0CB0-A7B7-DBAC-8025443C3E1A}"/>
              </a:ext>
            </a:extLst>
          </p:cNvPr>
          <p:cNvSpPr txBox="1">
            <a:spLocks/>
          </p:cNvSpPr>
          <p:nvPr/>
        </p:nvSpPr>
        <p:spPr>
          <a:xfrm>
            <a:off x="8502028" y="3339042"/>
            <a:ext cx="237813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JS </a:t>
            </a:r>
            <a:r>
              <a:rPr lang="ru-RU" sz="1800" b="1" dirty="0"/>
              <a:t>1995</a:t>
            </a:r>
            <a:endParaRPr lang="en-US" sz="1800" b="1" dirty="0"/>
          </a:p>
        </p:txBody>
      </p:sp>
      <p:pic>
        <p:nvPicPr>
          <p:cNvPr id="7174" name="Picture 6" descr="3 ene 1995 año - JavaScript Брендан Эйх (Cinta de tiempo)">
            <a:extLst>
              <a:ext uri="{FF2B5EF4-FFF2-40B4-BE49-F238E27FC236}">
                <a16:creationId xmlns:a16="http://schemas.microsoft.com/office/drawing/2014/main" id="{F4808753-3352-417A-D473-53D274A0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69" y="2308944"/>
            <a:ext cx="2691281" cy="269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7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CSS</a:t>
            </a:r>
            <a:endParaRPr lang="ru-RU" dirty="0"/>
          </a:p>
        </p:txBody>
      </p:sp>
      <p:pic>
        <p:nvPicPr>
          <p:cNvPr id="9218" name="Picture 2" descr="Css Verona | Facebook">
            <a:extLst>
              <a:ext uri="{FF2B5EF4-FFF2-40B4-BE49-F238E27FC236}">
                <a16:creationId xmlns:a16="http://schemas.microsoft.com/office/drawing/2014/main" id="{5335A767-2B03-73BF-18C7-CC0241C1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47" y="143584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Значок Css 2 — стоковая векторная графика и другие изображения на тему HTML  - HTML, Беспроводная технология, Блок-схема - iStock">
            <a:extLst>
              <a:ext uri="{FF2B5EF4-FFF2-40B4-BE49-F238E27FC236}">
                <a16:creationId xmlns:a16="http://schemas.microsoft.com/office/drawing/2014/main" id="{3B11B7CE-37BA-F492-54F9-1C582A989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1"/>
          <a:stretch/>
        </p:blipFill>
        <p:spPr bwMode="auto">
          <a:xfrm>
            <a:off x="4584964" y="1435846"/>
            <a:ext cx="2551953" cy="20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e Difference Between CSS2 and CSS3">
            <a:extLst>
              <a:ext uri="{FF2B5EF4-FFF2-40B4-BE49-F238E27FC236}">
                <a16:creationId xmlns:a16="http://schemas.microsoft.com/office/drawing/2014/main" id="{995FE77D-8868-5DEB-490D-18AA7413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84" y="14358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▷ чувак быстро стучит по клавиатуре мем из тик ток — Видео | ВКонтакте">
            <a:extLst>
              <a:ext uri="{FF2B5EF4-FFF2-40B4-BE49-F238E27FC236}">
                <a16:creationId xmlns:a16="http://schemas.microsoft.com/office/drawing/2014/main" id="{5FA374EC-7B5D-EA6E-B81E-21C6270A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940" y="3429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49E0196A-C9A5-565E-D715-4F8379E72548}"/>
              </a:ext>
            </a:extLst>
          </p:cNvPr>
          <p:cNvSpPr txBox="1">
            <a:spLocks/>
          </p:cNvSpPr>
          <p:nvPr/>
        </p:nvSpPr>
        <p:spPr>
          <a:xfrm>
            <a:off x="2535854" y="5794790"/>
            <a:ext cx="6650172" cy="6617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Программист пытается закруглить углы в </a:t>
            </a:r>
            <a:r>
              <a:rPr lang="en-US" sz="1600" b="1" dirty="0"/>
              <a:t>CSS</a:t>
            </a:r>
            <a:r>
              <a:rPr lang="ru-RU" sz="1600" b="1" dirty="0"/>
              <a:t>2</a:t>
            </a:r>
          </a:p>
          <a:p>
            <a:pPr algn="ctr"/>
            <a:r>
              <a:rPr lang="en-US" sz="1600" b="1" dirty="0"/>
              <a:t> </a:t>
            </a:r>
            <a:r>
              <a:rPr lang="ru-RU" sz="1600" b="1" dirty="0"/>
              <a:t>фото в цвете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9272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HTML</a:t>
            </a:r>
            <a:endParaRPr lang="ru-RU" dirty="0"/>
          </a:p>
        </p:txBody>
      </p:sp>
      <p:pic>
        <p:nvPicPr>
          <p:cNvPr id="9226" name="Picture 10" descr="▷ чувак быстро стучит по клавиатуре мем из тик ток — Видео | ВКонтакте">
            <a:extLst>
              <a:ext uri="{FF2B5EF4-FFF2-40B4-BE49-F238E27FC236}">
                <a16:creationId xmlns:a16="http://schemas.microsoft.com/office/drawing/2014/main" id="{5FA374EC-7B5D-EA6E-B81E-21C6270A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623" y="3685978"/>
            <a:ext cx="2705363" cy="20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49E0196A-C9A5-565E-D715-4F8379E72548}"/>
              </a:ext>
            </a:extLst>
          </p:cNvPr>
          <p:cNvSpPr txBox="1">
            <a:spLocks/>
          </p:cNvSpPr>
          <p:nvPr/>
        </p:nvSpPr>
        <p:spPr>
          <a:xfrm>
            <a:off x="5163671" y="5794790"/>
            <a:ext cx="6951016" cy="6617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Программист пытается написать стили для блока в</a:t>
            </a:r>
            <a:r>
              <a:rPr lang="en-US" sz="1600" b="1" dirty="0"/>
              <a:t> HTML</a:t>
            </a:r>
          </a:p>
          <a:p>
            <a:pPr algn="ctr"/>
            <a:r>
              <a:rPr lang="ru-RU" sz="1600" b="1" dirty="0"/>
              <a:t>фото в цвете </a:t>
            </a:r>
            <a:endParaRPr lang="en-US" sz="1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F60B52-EA33-70A9-7637-1AF68F619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00"/>
          <a:stretch/>
        </p:blipFill>
        <p:spPr>
          <a:xfrm>
            <a:off x="773144" y="1550420"/>
            <a:ext cx="5783044" cy="35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HTML</a:t>
            </a:r>
            <a:endParaRPr lang="ru-RU" dirty="0"/>
          </a:p>
        </p:txBody>
      </p:sp>
      <p:pic>
        <p:nvPicPr>
          <p:cNvPr id="11266" name="Picture 2" descr="Difference between HTML and HTML5 - javatpoint">
            <a:extLst>
              <a:ext uri="{FF2B5EF4-FFF2-40B4-BE49-F238E27FC236}">
                <a16:creationId xmlns:a16="http://schemas.microsoft.com/office/drawing/2014/main" id="{877110D8-6B38-3D2F-AE5A-D7755064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89" y="2101103"/>
            <a:ext cx="5911821" cy="30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6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359101"/>
            <a:ext cx="6209056" cy="52322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AJAX</a:t>
            </a:r>
            <a:endParaRPr lang="ru-RU" dirty="0"/>
          </a:p>
        </p:txBody>
      </p:sp>
      <p:pic>
        <p:nvPicPr>
          <p:cNvPr id="12290" name="Picture 2" descr="AJAX — Википедия">
            <a:extLst>
              <a:ext uri="{FF2B5EF4-FFF2-40B4-BE49-F238E27FC236}">
                <a16:creationId xmlns:a16="http://schemas.microsoft.com/office/drawing/2014/main" id="{FB7540ED-5236-C75B-1603-6EC936587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084" y="2088030"/>
            <a:ext cx="5587374" cy="26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Гид по мемам из фильмов. Мемы с Тони Старком: разводит руками, закатывает  глаза">
            <a:extLst>
              <a:ext uri="{FF2B5EF4-FFF2-40B4-BE49-F238E27FC236}">
                <a16:creationId xmlns:a16="http://schemas.microsoft.com/office/drawing/2014/main" id="{9C885D77-4688-AE3B-B6BE-DFF2DB98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42" y="2381810"/>
            <a:ext cx="3723341" cy="20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E73E672C-6F1B-6DE9-D105-6C8845FFD613}"/>
              </a:ext>
            </a:extLst>
          </p:cNvPr>
          <p:cNvSpPr txBox="1">
            <a:spLocks/>
          </p:cNvSpPr>
          <p:nvPr/>
        </p:nvSpPr>
        <p:spPr>
          <a:xfrm>
            <a:off x="651932" y="4535590"/>
            <a:ext cx="4026151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Твоё лицо, когда нажал на кнопку и веб-сайт съел 5 МБ твоего интернета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77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0718E-AC18-E0E4-A09D-196F95A9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1" y="143658"/>
            <a:ext cx="7870515" cy="954107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Frontend</a:t>
            </a:r>
            <a:r>
              <a:rPr lang="ru-RU" dirty="0"/>
              <a:t> </a:t>
            </a:r>
            <a:r>
              <a:rPr lang="en-US" dirty="0"/>
              <a:t>ECMAScript</a:t>
            </a:r>
            <a:r>
              <a:rPr lang="ru-RU" dirty="0"/>
              <a:t> и </a:t>
            </a:r>
            <a:r>
              <a:rPr lang="en-US" dirty="0"/>
              <a:t>Babel</a:t>
            </a:r>
            <a:endParaRPr lang="ru-RU" dirty="0"/>
          </a:p>
        </p:txBody>
      </p:sp>
      <p:pic>
        <p:nvPicPr>
          <p:cNvPr id="1026" name="Picture 2" descr="Para iniciantes] Entenda o que é JavaScript e ECMAScript | by Washington  Pires | Medium">
            <a:extLst>
              <a:ext uri="{FF2B5EF4-FFF2-40B4-BE49-F238E27FC236}">
                <a16:creationId xmlns:a16="http://schemas.microsoft.com/office/drawing/2014/main" id="{B0B1B90B-11E0-E44D-6615-E75622C2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8" y="2190563"/>
            <a:ext cx="3903739" cy="191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астерянный Траволта: истории из жизни, советы, новости, юмор и картинки —  Горячее, страница 6 | Пикабу">
            <a:extLst>
              <a:ext uri="{FF2B5EF4-FFF2-40B4-BE49-F238E27FC236}">
                <a16:creationId xmlns:a16="http://schemas.microsoft.com/office/drawing/2014/main" id="{13BFFED7-0FF3-5A1D-4081-6E86B7D9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82" y="1867834"/>
            <a:ext cx="3346731" cy="29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6">
            <a:extLst>
              <a:ext uri="{FF2B5EF4-FFF2-40B4-BE49-F238E27FC236}">
                <a16:creationId xmlns:a16="http://schemas.microsoft.com/office/drawing/2014/main" id="{B265DB2E-E761-C311-E554-E44BE7B2C598}"/>
              </a:ext>
            </a:extLst>
          </p:cNvPr>
          <p:cNvSpPr txBox="1">
            <a:spLocks/>
          </p:cNvSpPr>
          <p:nvPr/>
        </p:nvSpPr>
        <p:spPr>
          <a:xfrm>
            <a:off x="6700571" y="4900154"/>
            <a:ext cx="4026151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/>
              <a:t>Джун пытается понять разницу между </a:t>
            </a:r>
            <a:r>
              <a:rPr lang="en-US" sz="1600" b="1" dirty="0"/>
              <a:t>JS </a:t>
            </a:r>
            <a:r>
              <a:rPr lang="ru-RU" sz="1600" b="1" dirty="0"/>
              <a:t>и </a:t>
            </a:r>
            <a:r>
              <a:rPr lang="en-US" sz="1600" b="1" dirty="0"/>
              <a:t>ES</a:t>
            </a:r>
          </a:p>
        </p:txBody>
      </p:sp>
      <p:pic>
        <p:nvPicPr>
          <p:cNvPr id="1030" name="Picture 6" descr="GitHub - babel/babel: 🐠 Babel is a compiler for writing next generation  JavaScript.">
            <a:extLst>
              <a:ext uri="{FF2B5EF4-FFF2-40B4-BE49-F238E27FC236}">
                <a16:creationId xmlns:a16="http://schemas.microsoft.com/office/drawing/2014/main" id="{514526CB-C98F-76E4-BEAE-E4B62919F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7" y="4809844"/>
            <a:ext cx="3526651" cy="159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464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382</Words>
  <Application>Microsoft Office PowerPoint</Application>
  <PresentationFormat>Широкоэкранный</PresentationFormat>
  <Paragraphs>107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Тема Office</vt:lpstr>
      <vt:lpstr>Презентация PowerPoint</vt:lpstr>
      <vt:lpstr>План занятия</vt:lpstr>
      <vt:lpstr>История Frontend начало</vt:lpstr>
      <vt:lpstr>История Frontend JS</vt:lpstr>
      <vt:lpstr>История Frontend CSS</vt:lpstr>
      <vt:lpstr>История Frontend HTML</vt:lpstr>
      <vt:lpstr>История Frontend HTML</vt:lpstr>
      <vt:lpstr>История Frontend AJAX</vt:lpstr>
      <vt:lpstr>История Frontend ECMAScript и Babel</vt:lpstr>
      <vt:lpstr>История Frontend SASS, SCSS и CSS</vt:lpstr>
      <vt:lpstr>История Frontend JQuery</vt:lpstr>
      <vt:lpstr>История Frontend TypeScript</vt:lpstr>
      <vt:lpstr>История Frontend React, Vue, Angular</vt:lpstr>
      <vt:lpstr>История Frontend SPA</vt:lpstr>
      <vt:lpstr>История Frontend Webpack</vt:lpstr>
      <vt:lpstr>Инструменты для разработки</vt:lpstr>
      <vt:lpstr>Взаимодействие HTML, CSS, JS</vt:lpstr>
      <vt:lpstr>Виртуальное дерево React.</vt:lpstr>
      <vt:lpstr>Жизненный цикл приложения</vt:lpstr>
      <vt:lpstr>React hooks</vt:lpstr>
      <vt:lpstr>JSX</vt:lpstr>
      <vt:lpstr>JSX</vt:lpstr>
      <vt:lpstr>БЭМ</vt:lpstr>
      <vt:lpstr>CSS модули</vt:lpstr>
      <vt:lpstr>TypeScript</vt:lpstr>
      <vt:lpstr>TypeScript</vt:lpstr>
      <vt:lpstr>TypeScript</vt:lpstr>
      <vt:lpstr>TypeScript</vt:lpstr>
      <vt:lpstr>Промисы</vt:lpstr>
      <vt:lpstr>Axios</vt:lpstr>
      <vt:lpstr>Axios</vt:lpstr>
      <vt:lpstr>Axios</vt:lpstr>
      <vt:lpstr>React Router</vt:lpstr>
      <vt:lpstr>React Router PageOne</vt:lpstr>
      <vt:lpstr>React Router PageTwo</vt:lpstr>
      <vt:lpstr>React Router Страница по умолчанию</vt:lpstr>
      <vt:lpstr>React Router Link</vt:lpstr>
      <vt:lpstr>React Router Link 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и RestAPI</dc:title>
  <dc:creator>Denis Harke</dc:creator>
  <cp:lastModifiedBy>Denis Harke</cp:lastModifiedBy>
  <cp:revision>41</cp:revision>
  <dcterms:created xsi:type="dcterms:W3CDTF">2023-09-24T16:29:38Z</dcterms:created>
  <dcterms:modified xsi:type="dcterms:W3CDTF">2023-10-30T20:50:09Z</dcterms:modified>
</cp:coreProperties>
</file>